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580397" y="6904824"/>
            <a:ext cx="2436450" cy="11123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1679295" y="6911421"/>
            <a:ext cx="1874481" cy="11248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6704" y="311353"/>
            <a:ext cx="6249441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6704" y="311353"/>
            <a:ext cx="6007735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>
                <a:solidFill>
                  <a:srgbClr val="58595B"/>
                </a:solidFill>
              </a:rPr>
              <a:t>M266</a:t>
            </a:r>
            <a:r>
              <a:rPr dirty="0" sz="5000" spc="-590">
                <a:solidFill>
                  <a:srgbClr val="58595B"/>
                </a:solidFill>
              </a:rPr>
              <a:t> </a:t>
            </a:r>
            <a:r>
              <a:rPr dirty="0" spc="-20"/>
              <a:t>Eco Coffee </a:t>
            </a:r>
            <a:r>
              <a:rPr dirty="0" spc="-15"/>
              <a:t>Cup </a:t>
            </a:r>
            <a:r>
              <a:rPr dirty="0" spc="-20"/>
              <a:t>Glass </a:t>
            </a:r>
            <a:r>
              <a:rPr dirty="0" spc="-25"/>
              <a:t>Double </a:t>
            </a:r>
            <a:r>
              <a:rPr dirty="0" spc="-15"/>
              <a:t>Wall </a:t>
            </a:r>
            <a:r>
              <a:rPr dirty="0" spc="-20"/>
              <a:t>Cup2Go </a:t>
            </a:r>
            <a:r>
              <a:rPr dirty="0" spc="-25"/>
              <a:t>300ml</a:t>
            </a:r>
            <a:endParaRPr sz="5000"/>
          </a:p>
        </p:txBody>
      </p:sp>
      <p:sp>
        <p:nvSpPr>
          <p:cNvPr id="3" name="object 3"/>
          <p:cNvSpPr/>
          <p:nvPr/>
        </p:nvSpPr>
        <p:spPr>
          <a:xfrm>
            <a:off x="632256" y="1566557"/>
            <a:ext cx="3726257" cy="254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70700" y="6591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767897" y="1400848"/>
            <a:ext cx="2199640" cy="3378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300ml, double-walled, Glass  </a:t>
            </a:r>
            <a:r>
              <a:rPr dirty="0" sz="1000">
                <a:latin typeface="Century Gothic"/>
                <a:cs typeface="Century Gothic"/>
              </a:rPr>
              <a:t>Cup 2 </a:t>
            </a:r>
            <a:r>
              <a:rPr dirty="0" sz="1000" spc="-5">
                <a:latin typeface="Century Gothic"/>
                <a:cs typeface="Century Gothic"/>
              </a:rPr>
              <a:t>Go provides an </a:t>
            </a:r>
            <a:r>
              <a:rPr dirty="0" sz="1000">
                <a:latin typeface="Century Gothic"/>
                <a:cs typeface="Century Gothic"/>
              </a:rPr>
              <a:t>excellent  return on </a:t>
            </a:r>
            <a:r>
              <a:rPr dirty="0" sz="1000" spc="-5">
                <a:latin typeface="Century Gothic"/>
                <a:cs typeface="Century Gothic"/>
              </a:rPr>
              <a:t>investment. </a:t>
            </a:r>
            <a:r>
              <a:rPr dirty="0" sz="1000">
                <a:latin typeface="Century Gothic"/>
                <a:cs typeface="Century Gothic"/>
              </a:rPr>
              <a:t>An everyday  </a:t>
            </a:r>
            <a:r>
              <a:rPr dirty="0" sz="1000" spc="-5">
                <a:latin typeface="Century Gothic"/>
                <a:cs typeface="Century Gothic"/>
              </a:rPr>
              <a:t>item </a:t>
            </a:r>
            <a:r>
              <a:rPr dirty="0" sz="1000">
                <a:latin typeface="Century Gothic"/>
                <a:cs typeface="Century Gothic"/>
              </a:rPr>
              <a:t>that has the </a:t>
            </a:r>
            <a:r>
              <a:rPr dirty="0" sz="1000" spc="-5">
                <a:latin typeface="Century Gothic"/>
                <a:cs typeface="Century Gothic"/>
              </a:rPr>
              <a:t>potential </a:t>
            </a:r>
            <a:r>
              <a:rPr dirty="0" sz="1000">
                <a:latin typeface="Century Gothic"/>
                <a:cs typeface="Century Gothic"/>
              </a:rPr>
              <a:t>to </a:t>
            </a:r>
            <a:r>
              <a:rPr dirty="0" sz="1000" spc="-5">
                <a:latin typeface="Century Gothic"/>
                <a:cs typeface="Century Gothic"/>
              </a:rPr>
              <a:t>be  </a:t>
            </a:r>
            <a:r>
              <a:rPr dirty="0" sz="1000">
                <a:latin typeface="Century Gothic"/>
                <a:cs typeface="Century Gothic"/>
              </a:rPr>
              <a:t>used ALL </a:t>
            </a:r>
            <a:r>
              <a:rPr dirty="0" sz="1000" spc="-5">
                <a:latin typeface="Century Gothic"/>
                <a:cs typeface="Century Gothic"/>
              </a:rPr>
              <a:t>day; in </a:t>
            </a:r>
            <a:r>
              <a:rPr dirty="0" sz="1000">
                <a:latin typeface="Century Gothic"/>
                <a:cs typeface="Century Gothic"/>
              </a:rPr>
              <a:t>the home or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office  </a:t>
            </a:r>
            <a:r>
              <a:rPr dirty="0" sz="1000" spc="-5">
                <a:latin typeface="Century Gothic"/>
                <a:cs typeface="Century Gothic"/>
              </a:rPr>
              <a:t>without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lid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in </a:t>
            </a:r>
            <a:r>
              <a:rPr dirty="0" sz="1000">
                <a:latin typeface="Century Gothic"/>
                <a:cs typeface="Century Gothic"/>
              </a:rPr>
              <a:t>the car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the  </a:t>
            </a:r>
            <a:r>
              <a:rPr dirty="0" sz="1000" spc="-5">
                <a:latin typeface="Century Gothic"/>
                <a:cs typeface="Century Gothic"/>
              </a:rPr>
              <a:t>lid installed. </a:t>
            </a:r>
            <a:r>
              <a:rPr dirty="0" sz="1000">
                <a:latin typeface="Century Gothic"/>
                <a:cs typeface="Century Gothic"/>
              </a:rPr>
              <a:t>And, of course, the  more </a:t>
            </a:r>
            <a:r>
              <a:rPr dirty="0" sz="1000" spc="-5">
                <a:latin typeface="Century Gothic"/>
                <a:cs typeface="Century Gothic"/>
              </a:rPr>
              <a:t>it is </a:t>
            </a:r>
            <a:r>
              <a:rPr dirty="0" sz="1000">
                <a:latin typeface="Century Gothic"/>
                <a:cs typeface="Century Gothic"/>
              </a:rPr>
              <a:t>used the more </a:t>
            </a:r>
            <a:r>
              <a:rPr dirty="0" sz="1000" spc="-5">
                <a:latin typeface="Century Gothic"/>
                <a:cs typeface="Century Gothic"/>
              </a:rPr>
              <a:t>visible </a:t>
            </a:r>
            <a:r>
              <a:rPr dirty="0" sz="1000">
                <a:latin typeface="Century Gothic"/>
                <a:cs typeface="Century Gothic"/>
              </a:rPr>
              <a:t>the  </a:t>
            </a:r>
            <a:r>
              <a:rPr dirty="0" sz="1000" spc="-5">
                <a:latin typeface="Century Gothic"/>
                <a:cs typeface="Century Gothic"/>
              </a:rPr>
              <a:t>logo and </a:t>
            </a:r>
            <a:r>
              <a:rPr dirty="0" sz="1000">
                <a:latin typeface="Century Gothic"/>
                <a:cs typeface="Century Gothic"/>
              </a:rPr>
              <a:t>the more effective the  </a:t>
            </a:r>
            <a:r>
              <a:rPr dirty="0" sz="1000" spc="-5">
                <a:latin typeface="Century Gothic"/>
                <a:cs typeface="Century Gothic"/>
              </a:rPr>
              <a:t>promotion.</a:t>
            </a:r>
            <a:endParaRPr sz="1000">
              <a:latin typeface="Century Gothic"/>
              <a:cs typeface="Century Gothic"/>
            </a:endParaRPr>
          </a:p>
          <a:p>
            <a:pPr marL="12700" marR="23495">
              <a:lnSpc>
                <a:spcPct val="1083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Glass is becoming an increasingly  popular </a:t>
            </a:r>
            <a:r>
              <a:rPr dirty="0" sz="1000">
                <a:latin typeface="Century Gothic"/>
                <a:cs typeface="Century Gothic"/>
              </a:rPr>
              <a:t>choice </a:t>
            </a:r>
            <a:r>
              <a:rPr dirty="0" sz="1000" spc="-5">
                <a:latin typeface="Century Gothic"/>
                <a:cs typeface="Century Gothic"/>
              </a:rPr>
              <a:t>because, in  addition </a:t>
            </a:r>
            <a:r>
              <a:rPr dirty="0" sz="1000">
                <a:latin typeface="Century Gothic"/>
                <a:cs typeface="Century Gothic"/>
              </a:rPr>
              <a:t>to </a:t>
            </a:r>
            <a:r>
              <a:rPr dirty="0" sz="1000" spc="-5">
                <a:latin typeface="Century Gothic"/>
                <a:cs typeface="Century Gothic"/>
              </a:rPr>
              <a:t>being </a:t>
            </a:r>
            <a:r>
              <a:rPr dirty="0" sz="1000">
                <a:latin typeface="Century Gothic"/>
                <a:cs typeface="Century Gothic"/>
              </a:rPr>
              <a:t>environmentally  responsible, </a:t>
            </a:r>
            <a:r>
              <a:rPr dirty="0" sz="1000" spc="-5">
                <a:latin typeface="Century Gothic"/>
                <a:cs typeface="Century Gothic"/>
              </a:rPr>
              <a:t>it also provides </a:t>
            </a:r>
            <a:r>
              <a:rPr dirty="0" sz="1000">
                <a:latin typeface="Century Gothic"/>
                <a:cs typeface="Century Gothic"/>
              </a:rPr>
              <a:t>a  clean taste </a:t>
            </a:r>
            <a:r>
              <a:rPr dirty="0" sz="1000" spc="-5">
                <a:latin typeface="Century Gothic"/>
                <a:cs typeface="Century Gothic"/>
              </a:rPr>
              <a:t>and is an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exceptionally  hygienic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material.</a:t>
            </a:r>
            <a:endParaRPr sz="1000">
              <a:latin typeface="Century Gothic"/>
              <a:cs typeface="Century Gothic"/>
            </a:endParaRPr>
          </a:p>
          <a:p>
            <a:pPr marL="12700" marR="423545">
              <a:lnSpc>
                <a:spcPct val="1083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Logos can </a:t>
            </a:r>
            <a:r>
              <a:rPr dirty="0" sz="1000" spc="-5">
                <a:latin typeface="Century Gothic"/>
                <a:cs typeface="Century Gothic"/>
              </a:rPr>
              <a:t>be printed </a:t>
            </a:r>
            <a:r>
              <a:rPr dirty="0" sz="1000">
                <a:latin typeface="Century Gothic"/>
                <a:cs typeface="Century Gothic"/>
              </a:rPr>
              <a:t>on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the  </a:t>
            </a:r>
            <a:r>
              <a:rPr dirty="0" sz="1000" spc="-5">
                <a:latin typeface="Century Gothic"/>
                <a:cs typeface="Century Gothic"/>
              </a:rPr>
              <a:t>silicone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band.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000" spc="-5">
                <a:latin typeface="Century Gothic"/>
                <a:cs typeface="Century Gothic"/>
              </a:rPr>
              <a:t>Sold in </a:t>
            </a:r>
            <a:r>
              <a:rPr dirty="0" sz="1000">
                <a:latin typeface="Century Gothic"/>
                <a:cs typeface="Century Gothic"/>
              </a:rPr>
              <a:t>a retail </a:t>
            </a:r>
            <a:r>
              <a:rPr dirty="0" sz="1000" spc="-5">
                <a:latin typeface="Century Gothic"/>
                <a:cs typeface="Century Gothic"/>
              </a:rPr>
              <a:t>quality </a:t>
            </a:r>
            <a:r>
              <a:rPr dirty="0" sz="1000">
                <a:latin typeface="Century Gothic"/>
                <a:cs typeface="Century Gothic"/>
              </a:rPr>
              <a:t>gift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box.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67897" y="4884966"/>
            <a:ext cx="2089150" cy="16344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9385" marR="109220" indent="-146685">
              <a:lnSpc>
                <a:spcPct val="108300"/>
              </a:lnSpc>
              <a:spcBef>
                <a:spcPts val="100"/>
              </a:spcBef>
              <a:buChar char="•"/>
              <a:tabLst>
                <a:tab pos="160655" algn="l"/>
              </a:tabLst>
            </a:pPr>
            <a:r>
              <a:rPr dirty="0" sz="1000" spc="-5">
                <a:latin typeface="Century Gothic"/>
                <a:cs typeface="Century Gothic"/>
              </a:rPr>
              <a:t>Double-walled design </a:t>
            </a:r>
            <a:r>
              <a:rPr dirty="0" sz="1000">
                <a:latin typeface="Century Gothic"/>
                <a:cs typeface="Century Gothic"/>
              </a:rPr>
              <a:t>keeps  hot </a:t>
            </a:r>
            <a:r>
              <a:rPr dirty="0" sz="1000" spc="-5">
                <a:latin typeface="Century Gothic"/>
                <a:cs typeface="Century Gothic"/>
              </a:rPr>
              <a:t>drinks </a:t>
            </a:r>
            <a:r>
              <a:rPr dirty="0" sz="1000">
                <a:latin typeface="Century Gothic"/>
                <a:cs typeface="Century Gothic"/>
              </a:rPr>
              <a:t>hot </a:t>
            </a:r>
            <a:r>
              <a:rPr dirty="0" sz="1000" spc="-5">
                <a:latin typeface="Century Gothic"/>
                <a:cs typeface="Century Gothic"/>
              </a:rPr>
              <a:t>without burning  your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fingers</a:t>
            </a:r>
            <a:endParaRPr sz="1000">
              <a:latin typeface="Century Gothic"/>
              <a:cs typeface="Century Gothic"/>
            </a:endParaRPr>
          </a:p>
          <a:p>
            <a:pPr marL="160020" indent="-147320">
              <a:lnSpc>
                <a:spcPct val="100000"/>
              </a:lnSpc>
              <a:spcBef>
                <a:spcPts val="665"/>
              </a:spcBef>
              <a:buChar char="•"/>
              <a:tabLst>
                <a:tab pos="160655" algn="l"/>
              </a:tabLst>
            </a:pPr>
            <a:r>
              <a:rPr dirty="0" sz="1000">
                <a:latin typeface="Century Gothic"/>
                <a:cs typeface="Century Gothic"/>
              </a:rPr>
              <a:t>Colourful </a:t>
            </a:r>
            <a:r>
              <a:rPr dirty="0" sz="1000" spc="-5">
                <a:latin typeface="Century Gothic"/>
                <a:cs typeface="Century Gothic"/>
              </a:rPr>
              <a:t>lid and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sleeve</a:t>
            </a:r>
            <a:endParaRPr sz="1000">
              <a:latin typeface="Century Gothic"/>
              <a:cs typeface="Century Gothic"/>
            </a:endParaRPr>
          </a:p>
          <a:p>
            <a:pPr marL="160020" indent="-147320">
              <a:lnSpc>
                <a:spcPct val="100000"/>
              </a:lnSpc>
              <a:spcBef>
                <a:spcPts val="670"/>
              </a:spcBef>
              <a:buChar char="•"/>
              <a:tabLst>
                <a:tab pos="160655" algn="l"/>
              </a:tabLst>
            </a:pPr>
            <a:r>
              <a:rPr dirty="0" sz="1000" spc="-5">
                <a:latin typeface="Century Gothic"/>
                <a:cs typeface="Century Gothic"/>
              </a:rPr>
              <a:t>300ml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capacity</a:t>
            </a:r>
            <a:endParaRPr sz="1000">
              <a:latin typeface="Century Gothic"/>
              <a:cs typeface="Century Gothic"/>
            </a:endParaRPr>
          </a:p>
          <a:p>
            <a:pPr marL="159385" marR="5080" indent="-146685">
              <a:lnSpc>
                <a:spcPct val="108300"/>
              </a:lnSpc>
              <a:spcBef>
                <a:spcPts val="565"/>
              </a:spcBef>
              <a:buChar char="•"/>
              <a:tabLst>
                <a:tab pos="160655" algn="l"/>
              </a:tabLst>
            </a:pP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</a:t>
            </a:r>
            <a:r>
              <a:rPr dirty="0" sz="1000">
                <a:latin typeface="Century Gothic"/>
                <a:cs typeface="Century Gothic"/>
              </a:rPr>
              <a:t>used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without 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lid in </a:t>
            </a:r>
            <a:r>
              <a:rPr dirty="0" sz="1000">
                <a:latin typeface="Century Gothic"/>
                <a:cs typeface="Century Gothic"/>
              </a:rPr>
              <a:t>the car or </a:t>
            </a:r>
            <a:r>
              <a:rPr dirty="0" sz="1000" spc="-5">
                <a:latin typeface="Century Gothic"/>
                <a:cs typeface="Century Gothic"/>
              </a:rPr>
              <a:t>in </a:t>
            </a:r>
            <a:r>
              <a:rPr dirty="0" sz="1000">
                <a:latin typeface="Century Gothic"/>
                <a:cs typeface="Century Gothic"/>
              </a:rPr>
              <a:t>the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office</a:t>
            </a:r>
            <a:endParaRPr sz="1000">
              <a:latin typeface="Century Gothic"/>
              <a:cs typeface="Century Gothic"/>
            </a:endParaRPr>
          </a:p>
          <a:p>
            <a:pPr marL="160020" indent="-147320">
              <a:lnSpc>
                <a:spcPct val="100000"/>
              </a:lnSpc>
              <a:spcBef>
                <a:spcPts val="665"/>
              </a:spcBef>
              <a:buChar char="•"/>
              <a:tabLst>
                <a:tab pos="160020" algn="l"/>
              </a:tabLst>
            </a:pPr>
            <a:r>
              <a:rPr dirty="0" sz="1000">
                <a:latin typeface="Century Gothic"/>
                <a:cs typeface="Century Gothic"/>
              </a:rPr>
              <a:t>Food grade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glass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2099" y="4412260"/>
            <a:ext cx="1070610" cy="5702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2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Band: 65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25mm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71276" y="5195453"/>
            <a:ext cx="4097020" cy="0"/>
          </a:xfrm>
          <a:custGeom>
            <a:avLst/>
            <a:gdLst/>
            <a:ahLst/>
            <a:cxnLst/>
            <a:rect l="l" t="t" r="r" b="b"/>
            <a:pathLst>
              <a:path w="4097020" h="0">
                <a:moveTo>
                  <a:pt x="0" y="0"/>
                </a:moveTo>
                <a:lnTo>
                  <a:pt x="409672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66174" y="1269008"/>
            <a:ext cx="0" cy="5323205"/>
          </a:xfrm>
          <a:custGeom>
            <a:avLst/>
            <a:gdLst/>
            <a:ahLst/>
            <a:cxnLst/>
            <a:rect l="l" t="t" r="r" b="b"/>
            <a:pathLst>
              <a:path w="0" h="5323205">
                <a:moveTo>
                  <a:pt x="0" y="5322595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70879" y="4335877"/>
            <a:ext cx="4097654" cy="0"/>
          </a:xfrm>
          <a:custGeom>
            <a:avLst/>
            <a:gdLst/>
            <a:ahLst/>
            <a:cxnLst/>
            <a:rect l="l" t="t" r="r" b="b"/>
            <a:pathLst>
              <a:path w="4097654" h="0">
                <a:moveTo>
                  <a:pt x="0" y="0"/>
                </a:moveTo>
                <a:lnTo>
                  <a:pt x="409751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73100" y="6728852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3100" y="5244305"/>
            <a:ext cx="2755265" cy="10655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5">
                <a:latin typeface="Century Gothic"/>
                <a:cs typeface="Century Gothic"/>
              </a:rPr>
              <a:t> info</a:t>
            </a:r>
            <a:endParaRPr sz="1400">
              <a:latin typeface="Century Gothic"/>
              <a:cs typeface="Century Gothic"/>
            </a:endParaRPr>
          </a:p>
          <a:p>
            <a:pPr marL="12700" marR="94615">
              <a:lnSpc>
                <a:spcPct val="1083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Product </a:t>
            </a:r>
            <a:r>
              <a:rPr dirty="0" sz="1000" spc="-5">
                <a:latin typeface="Century Gothic"/>
                <a:cs typeface="Century Gothic"/>
              </a:rPr>
              <a:t>Dimension: Ø80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163mm (incl. lid)  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 12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Size: 38 </a:t>
            </a:r>
            <a:r>
              <a:rPr dirty="0" sz="1000">
                <a:latin typeface="Century Gothic"/>
                <a:cs typeface="Century Gothic"/>
              </a:rPr>
              <a:t>x 28 x </a:t>
            </a:r>
            <a:r>
              <a:rPr dirty="0" sz="1000" spc="-5">
                <a:latin typeface="Century Gothic"/>
                <a:cs typeface="Century Gothic"/>
              </a:rPr>
              <a:t>20cm (LxWxH)  Shipping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50879" y="8068729"/>
            <a:ext cx="8128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65661" y="8068729"/>
            <a:ext cx="8572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79427" y="8068729"/>
            <a:ext cx="8572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27228" y="8068729"/>
            <a:ext cx="7683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F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58063" y="8068729"/>
            <a:ext cx="908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G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06169" y="8068729"/>
            <a:ext cx="4889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I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99615" y="8068729"/>
            <a:ext cx="9525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M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809993" y="5284393"/>
            <a:ext cx="681998" cy="12321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2019-10-18T00:24:08Z</dcterms:created>
  <dcterms:modified xsi:type="dcterms:W3CDTF">2019-10-18T00:24:08Z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2018-11-01T00:00:00Z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