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082389" y="1822506"/>
            <a:ext cx="3011398" cy="4289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9805" y="311353"/>
            <a:ext cx="6203238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9805" y="311353"/>
            <a:ext cx="39827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M259</a:t>
            </a:r>
            <a:r>
              <a:rPr dirty="0" sz="5000" spc="-495"/>
              <a:t> </a:t>
            </a:r>
            <a:r>
              <a:rPr dirty="0" spc="-5"/>
              <a:t>Bottle Glass 600ml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879" y="6421828"/>
            <a:ext cx="6623684" cy="0"/>
          </a:xfrm>
          <a:custGeom>
            <a:avLst/>
            <a:gdLst/>
            <a:ahLst/>
            <a:cxnLst/>
            <a:rect l="l" t="t" r="r" b="b"/>
            <a:pathLst>
              <a:path w="6623684" h="0">
                <a:moveTo>
                  <a:pt x="0" y="0"/>
                </a:moveTo>
                <a:lnTo>
                  <a:pt x="662364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2167" y="4315600"/>
            <a:ext cx="995680" cy="57721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5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75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83443" y="1269605"/>
            <a:ext cx="0" cy="5150485"/>
          </a:xfrm>
          <a:custGeom>
            <a:avLst/>
            <a:gdLst/>
            <a:ahLst/>
            <a:cxnLst/>
            <a:rect l="l" t="t" r="r" b="b"/>
            <a:pathLst>
              <a:path w="0" h="5150485">
                <a:moveTo>
                  <a:pt x="0" y="5150449"/>
                </a:moveTo>
                <a:lnTo>
                  <a:pt x="0" y="0"/>
                </a:lnTo>
              </a:path>
            </a:pathLst>
          </a:custGeom>
          <a:ln w="68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600" y="4338777"/>
            <a:ext cx="3614420" cy="0"/>
          </a:xfrm>
          <a:custGeom>
            <a:avLst/>
            <a:gdLst/>
            <a:ahLst/>
            <a:cxnLst/>
            <a:rect l="l" t="t" r="r" b="b"/>
            <a:pathLst>
              <a:path w="3614420" h="0">
                <a:moveTo>
                  <a:pt x="0" y="0"/>
                </a:moveTo>
                <a:lnTo>
                  <a:pt x="36143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1600" y="5152777"/>
            <a:ext cx="3614420" cy="0"/>
          </a:xfrm>
          <a:custGeom>
            <a:avLst/>
            <a:gdLst/>
            <a:ahLst/>
            <a:cxnLst/>
            <a:rect l="l" t="t" r="r" b="b"/>
            <a:pathLst>
              <a:path w="3614420" h="0">
                <a:moveTo>
                  <a:pt x="0" y="0"/>
                </a:moveTo>
                <a:lnTo>
                  <a:pt x="36143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1355" y="1328800"/>
            <a:ext cx="3178810" cy="290258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765"/>
              </a:spcBef>
            </a:pPr>
            <a:r>
              <a:rPr dirty="0" sz="1000">
                <a:latin typeface="Century Gothic"/>
                <a:cs typeface="Century Gothic"/>
              </a:rPr>
              <a:t>We </a:t>
            </a:r>
            <a:r>
              <a:rPr dirty="0" sz="1000" spc="-5">
                <a:latin typeface="Century Gothic"/>
                <a:cs typeface="Century Gothic"/>
              </a:rPr>
              <a:t>love </a:t>
            </a:r>
            <a:r>
              <a:rPr dirty="0" sz="1000">
                <a:latin typeface="Century Gothic"/>
                <a:cs typeface="Century Gothic"/>
              </a:rPr>
              <a:t>this</a:t>
            </a:r>
            <a:r>
              <a:rPr dirty="0" sz="1000" spc="-5">
                <a:latin typeface="Century Gothic"/>
                <a:cs typeface="Century Gothic"/>
              </a:rPr>
              <a:t> product!</a:t>
            </a:r>
            <a:endParaRPr sz="1000">
              <a:latin typeface="Century Gothic"/>
              <a:cs typeface="Century Gothic"/>
            </a:endParaRPr>
          </a:p>
          <a:p>
            <a:pPr marL="16510" marR="5080">
              <a:lnSpc>
                <a:spcPct val="1083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Glass is </a:t>
            </a:r>
            <a:r>
              <a:rPr dirty="0" sz="1000">
                <a:latin typeface="Century Gothic"/>
                <a:cs typeface="Century Gothic"/>
              </a:rPr>
              <a:t>a natural choice for a clean, </a:t>
            </a:r>
            <a:r>
              <a:rPr dirty="0" sz="1000" spc="-5">
                <a:latin typeface="Century Gothic"/>
                <a:cs typeface="Century Gothic"/>
              </a:rPr>
              <a:t>pure </a:t>
            </a:r>
            <a:r>
              <a:rPr dirty="0" sz="1000">
                <a:latin typeface="Century Gothic"/>
                <a:cs typeface="Century Gothic"/>
              </a:rPr>
              <a:t>taste -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it's  </a:t>
            </a:r>
            <a:r>
              <a:rPr dirty="0" sz="1000">
                <a:latin typeface="Century Gothic"/>
                <a:cs typeface="Century Gothic"/>
              </a:rPr>
              <a:t>easy to clean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more environmentally </a:t>
            </a:r>
            <a:r>
              <a:rPr dirty="0" sz="1000" spc="-5">
                <a:latin typeface="Century Gothic"/>
                <a:cs typeface="Century Gothic"/>
              </a:rPr>
              <a:t>sound </a:t>
            </a:r>
            <a:r>
              <a:rPr dirty="0" sz="1000">
                <a:latin typeface="Century Gothic"/>
                <a:cs typeface="Century Gothic"/>
              </a:rPr>
              <a:t>for  our oceans </a:t>
            </a:r>
            <a:r>
              <a:rPr dirty="0" sz="1000" spc="-5">
                <a:latin typeface="Century Gothic"/>
                <a:cs typeface="Century Gothic"/>
              </a:rPr>
              <a:t>and landfills. </a:t>
            </a:r>
            <a:r>
              <a:rPr dirty="0" sz="1000">
                <a:latin typeface="Century Gothic"/>
                <a:cs typeface="Century Gothic"/>
              </a:rPr>
              <a:t>This fantastic, </a:t>
            </a:r>
            <a:r>
              <a:rPr dirty="0" sz="1000" spc="-5">
                <a:latin typeface="Century Gothic"/>
                <a:cs typeface="Century Gothic"/>
              </a:rPr>
              <a:t>lightweight,  </a:t>
            </a:r>
            <a:r>
              <a:rPr dirty="0" sz="1000">
                <a:latin typeface="Century Gothic"/>
                <a:cs typeface="Century Gothic"/>
              </a:rPr>
              <a:t>glass </a:t>
            </a:r>
            <a:r>
              <a:rPr dirty="0" sz="1000" spc="-5">
                <a:latin typeface="Century Gothic"/>
                <a:cs typeface="Century Gothic"/>
              </a:rPr>
              <a:t>bottle, 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stainless steel </a:t>
            </a:r>
            <a:r>
              <a:rPr dirty="0" sz="1000">
                <a:latin typeface="Century Gothic"/>
                <a:cs typeface="Century Gothic"/>
              </a:rPr>
              <a:t>threaded </a:t>
            </a:r>
            <a:r>
              <a:rPr dirty="0" sz="1000" spc="-5">
                <a:latin typeface="Century Gothic"/>
                <a:cs typeface="Century Gothic"/>
              </a:rPr>
              <a:t>lid, is  </a:t>
            </a:r>
            <a:r>
              <a:rPr dirty="0" sz="1000">
                <a:latin typeface="Century Gothic"/>
                <a:cs typeface="Century Gothic"/>
              </a:rPr>
              <a:t>great for the home, office, or recreational  </a:t>
            </a:r>
            <a:r>
              <a:rPr dirty="0" sz="1000" spc="-5">
                <a:latin typeface="Century Gothic"/>
                <a:cs typeface="Century Gothic"/>
              </a:rPr>
              <a:t>purposes. It </a:t>
            </a:r>
            <a:r>
              <a:rPr dirty="0" sz="1000">
                <a:latin typeface="Century Gothic"/>
                <a:cs typeface="Century Gothic"/>
              </a:rPr>
              <a:t>features a </a:t>
            </a:r>
            <a:r>
              <a:rPr dirty="0" sz="1000" spc="-5">
                <a:latin typeface="Century Gothic"/>
                <a:cs typeface="Century Gothic"/>
              </a:rPr>
              <a:t>protective silicone sleeved  </a:t>
            </a:r>
            <a:r>
              <a:rPr dirty="0" sz="1000">
                <a:latin typeface="Century Gothic"/>
                <a:cs typeface="Century Gothic"/>
              </a:rPr>
              <a:t>grip that </a:t>
            </a:r>
            <a:r>
              <a:rPr dirty="0" sz="1000" spc="-5">
                <a:latin typeface="Century Gothic"/>
                <a:cs typeface="Century Gothic"/>
              </a:rPr>
              <a:t>will beautifully </a:t>
            </a:r>
            <a:r>
              <a:rPr dirty="0" sz="1000">
                <a:latin typeface="Century Gothic"/>
                <a:cs typeface="Century Gothic"/>
              </a:rPr>
              <a:t>frame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logo.</a:t>
            </a:r>
            <a:endParaRPr sz="1000">
              <a:latin typeface="Century Gothic"/>
              <a:cs typeface="Century Gothic"/>
            </a:endParaRPr>
          </a:p>
          <a:p>
            <a:pPr marL="16510" marR="169545">
              <a:lnSpc>
                <a:spcPct val="108300"/>
              </a:lnSpc>
            </a:pPr>
            <a:r>
              <a:rPr dirty="0" sz="1000">
                <a:latin typeface="Century Gothic"/>
                <a:cs typeface="Century Gothic"/>
              </a:rPr>
              <a:t>Logo </a:t>
            </a:r>
            <a:r>
              <a:rPr dirty="0" sz="1000" spc="-5">
                <a:latin typeface="Century Gothic"/>
                <a:cs typeface="Century Gothic"/>
              </a:rPr>
              <a:t>is printed </a:t>
            </a:r>
            <a:r>
              <a:rPr dirty="0" sz="1000">
                <a:latin typeface="Century Gothic"/>
                <a:cs typeface="Century Gothic"/>
              </a:rPr>
              <a:t>on the glass </a:t>
            </a:r>
            <a:r>
              <a:rPr dirty="0" sz="1000" spc="-5">
                <a:latin typeface="Century Gothic"/>
                <a:cs typeface="Century Gothic"/>
              </a:rPr>
              <a:t>bottle area between 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silicone </a:t>
            </a:r>
            <a:r>
              <a:rPr dirty="0" sz="1000">
                <a:latin typeface="Century Gothic"/>
                <a:cs typeface="Century Gothic"/>
              </a:rPr>
              <a:t>grip. </a:t>
            </a: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 marL="1651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Not </a:t>
            </a: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hot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liquids.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94945" marR="662305" indent="-182245">
              <a:lnSpc>
                <a:spcPct val="100000"/>
              </a:lnSpc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 </a:t>
            </a:r>
            <a:r>
              <a:rPr dirty="0" sz="1000" spc="-5">
                <a:latin typeface="Century Gothic"/>
                <a:cs typeface="Century Gothic"/>
              </a:rPr>
              <a:t>glass bottle with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colourful  </a:t>
            </a:r>
            <a:r>
              <a:rPr dirty="0" sz="1000" spc="-5">
                <a:latin typeface="Century Gothic"/>
                <a:cs typeface="Century Gothic"/>
              </a:rPr>
              <a:t>silicone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Stainless steel </a:t>
            </a:r>
            <a:r>
              <a:rPr dirty="0" sz="1000">
                <a:latin typeface="Century Gothic"/>
                <a:cs typeface="Century Gothic"/>
              </a:rPr>
              <a:t>threaded</a:t>
            </a:r>
            <a:r>
              <a:rPr dirty="0" sz="1000" spc="-5">
                <a:latin typeface="Century Gothic"/>
                <a:cs typeface="Century Gothic"/>
              </a:rPr>
              <a:t> lid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600ml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03158" y="6536067"/>
            <a:ext cx="1974888" cy="1698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86710" y="4315693"/>
            <a:ext cx="1209040" cy="57086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5">
                <a:latin typeface="Century Gothic"/>
                <a:cs typeface="Century Gothic"/>
              </a:rPr>
              <a:t>Ø35mm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(lid)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7174" y="4339297"/>
            <a:ext cx="0" cy="814705"/>
          </a:xfrm>
          <a:custGeom>
            <a:avLst/>
            <a:gdLst/>
            <a:ahLst/>
            <a:cxnLst/>
            <a:rect l="l" t="t" r="r" b="b"/>
            <a:pathLst>
              <a:path w="0" h="814704">
                <a:moveTo>
                  <a:pt x="0" y="81432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82612" y="6550170"/>
            <a:ext cx="661329" cy="18072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19594" y="14999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4">
                <a:moveTo>
                  <a:pt x="477120" y="0"/>
                </a:move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19594" y="14999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4">
                <a:moveTo>
                  <a:pt x="527634" y="907173"/>
                </a:move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close/>
              </a:path>
            </a:pathLst>
          </a:custGeom>
          <a:ln w="4707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4542166" y="1774539"/>
            <a:ext cx="40622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glass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4498798" y="1937662"/>
            <a:ext cx="54473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7354" y="5125996"/>
            <a:ext cx="2099310" cy="3008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26034" marR="762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Ø67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229mm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36</a:t>
            </a:r>
            <a:endParaRPr sz="1000">
              <a:latin typeface="Century Gothic"/>
              <a:cs typeface="Century Gothic"/>
            </a:endParaRPr>
          </a:p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Size:</a:t>
            </a:r>
            <a:endParaRPr sz="1000">
              <a:latin typeface="Century Gothic"/>
              <a:cs typeface="Century Gothic"/>
            </a:endParaRPr>
          </a:p>
          <a:p>
            <a:pPr marL="26034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42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24.8cm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14.8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1210"/>
              </a:spcBef>
              <a:buAutoNum type="alphaUcPeriod"/>
              <a:tabLst>
                <a:tab pos="266065" algn="l"/>
                <a:tab pos="26670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66065" algn="l"/>
                <a:tab pos="266700" algn="l"/>
              </a:tabLst>
            </a:pP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100"/>
              </a:spcBef>
              <a:buAutoNum type="alphaUcPeriod" startAt="4"/>
              <a:tabLst>
                <a:tab pos="266065" algn="l"/>
                <a:tab pos="266700" algn="l"/>
              </a:tabLst>
            </a:pPr>
            <a:r>
              <a:rPr dirty="0" sz="1000" spc="-5">
                <a:latin typeface="Century Gothic"/>
                <a:cs typeface="Century Gothic"/>
              </a:rPr>
              <a:t>Green</a:t>
            </a:r>
            <a:endParaRPr sz="10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200"/>
              </a:spcBef>
              <a:buAutoNum type="alphaUcPeriod" startAt="4"/>
              <a:tabLst>
                <a:tab pos="266065" algn="l"/>
                <a:tab pos="266700" algn="l"/>
              </a:tabLst>
            </a:pPr>
            <a:r>
              <a:rPr dirty="0" sz="1000" spc="-5">
                <a:latin typeface="Century Gothic"/>
                <a:cs typeface="Century Gothic"/>
              </a:rPr>
              <a:t>Orange</a:t>
            </a:r>
            <a:endParaRPr sz="10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200"/>
              </a:spcBef>
              <a:buAutoNum type="alphaUcPeriod" startAt="7"/>
              <a:tabLst>
                <a:tab pos="266065" algn="l"/>
                <a:tab pos="266700" algn="l"/>
              </a:tabLst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  <a:p>
            <a:pPr marL="266700" indent="-241300">
              <a:lnSpc>
                <a:spcPct val="100000"/>
              </a:lnSpc>
              <a:spcBef>
                <a:spcPts val="200"/>
              </a:spcBef>
              <a:buAutoNum type="alphaUcPeriod" startAt="7"/>
              <a:tabLst>
                <a:tab pos="266065" algn="l"/>
                <a:tab pos="266700" algn="l"/>
              </a:tabLst>
            </a:pP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253365" algn="l"/>
              </a:tabLst>
            </a:pPr>
            <a:r>
              <a:rPr dirty="0" sz="1000">
                <a:latin typeface="Century Gothic"/>
                <a:cs typeface="Century Gothic"/>
              </a:rPr>
              <a:t>J	Navy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10006" y="6633087"/>
            <a:ext cx="446233" cy="1656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04564" y="6620163"/>
            <a:ext cx="454287" cy="1687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08771" y="6643073"/>
            <a:ext cx="441569" cy="16337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2019-10-18T00:05:34Z</dcterms:created>
  <dcterms:modified xsi:type="dcterms:W3CDTF">2019-10-18T00:05:34Z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